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handoutMasterIdLst>
    <p:handoutMasterId r:id="rId16"/>
  </p:handoutMasterIdLst>
  <p:sldIdLst>
    <p:sldId id="292" r:id="rId4"/>
    <p:sldId id="300" r:id="rId5"/>
    <p:sldId id="425" r:id="rId6"/>
    <p:sldId id="427" r:id="rId7"/>
    <p:sldId id="397" r:id="rId8"/>
    <p:sldId id="416" r:id="rId9"/>
    <p:sldId id="417" r:id="rId10"/>
    <p:sldId id="418" r:id="rId11"/>
    <p:sldId id="428" r:id="rId12"/>
    <p:sldId id="422" r:id="rId13"/>
    <p:sldId id="396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FF9900"/>
    <a:srgbClr val="FF0066"/>
    <a:srgbClr val="FF6699"/>
    <a:srgbClr val="FFFF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100" autoAdjust="0"/>
  </p:normalViewPr>
  <p:slideViewPr>
    <p:cSldViewPr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12EBA-437A-4520-87B5-42008BC7BD74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646DE-8176-4832-9FD3-F64E68054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3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2889B-8E16-461E-BF51-D2C29D5D76D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7C941-9510-4575-882E-ED4D1E593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9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C941-9510-4575-882E-ED4D1E593FD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059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C941-9510-4575-882E-ED4D1E593FD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6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C941-9510-4575-882E-ED4D1E593FD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3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C941-9510-4575-882E-ED4D1E593FD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3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C941-9510-4575-882E-ED4D1E593FD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C941-9510-4575-882E-ED4D1E593FD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36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C941-9510-4575-882E-ED4D1E593FD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6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C941-9510-4575-882E-ED4D1E593FD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9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C941-9510-4575-882E-ED4D1E593FDF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15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7C941-9510-4575-882E-ED4D1E593FDF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4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E7F2-C33D-49C9-9BDF-EEA1DAA980BA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A55-E90C-4D9A-B067-6B78CFC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E7F2-C33D-49C9-9BDF-EEA1DAA980BA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A55-E90C-4D9A-B067-6B78CFC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E7F2-C33D-49C9-9BDF-EEA1DAA980BA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A55-E90C-4D9A-B067-6B78CFC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69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2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9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3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01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57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75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E7F2-C33D-49C9-9BDF-EEA1DAA980BA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A55-E90C-4D9A-B067-6B78CFC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57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2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01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61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57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65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69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70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87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1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E7F2-C33D-49C9-9BDF-EEA1DAA980BA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A55-E90C-4D9A-B067-6B78CFC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73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82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65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1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E7F2-C33D-49C9-9BDF-EEA1DAA980BA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A55-E90C-4D9A-B067-6B78CFC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E7F2-C33D-49C9-9BDF-EEA1DAA980BA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A55-E90C-4D9A-B067-6B78CFC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E7F2-C33D-49C9-9BDF-EEA1DAA980BA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A55-E90C-4D9A-B067-6B78CFC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E7F2-C33D-49C9-9BDF-EEA1DAA980BA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A55-E90C-4D9A-B067-6B78CFC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E7F2-C33D-49C9-9BDF-EEA1DAA980BA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A55-E90C-4D9A-B067-6B78CFC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E7F2-C33D-49C9-9BDF-EEA1DAA980BA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CA55-E90C-4D9A-B067-6B78CFC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BE7F2-C33D-49C9-9BDF-EEA1DAA980BA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2CA55-E90C-4D9A-B067-6B78CFC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0E8D-AB9D-4C05-BD9F-43682783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3AB1A-F809-493D-9374-FF81A1B2E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0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441E-2690-4BF5-A28B-73455E1FED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1ADE6-633E-4DA6-A16B-381F45365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2" b="6777"/>
          <a:stretch/>
        </p:blipFill>
        <p:spPr>
          <a:xfrm>
            <a:off x="0" y="0"/>
            <a:ext cx="9144000" cy="2369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9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4437112"/>
            <a:ext cx="6643734" cy="1631216"/>
          </a:xfrm>
          <a:prstGeom prst="rect">
            <a:avLst/>
          </a:prstGeom>
          <a:solidFill>
            <a:schemeClr val="lt1">
              <a:alpha val="48000"/>
            </a:schemeClr>
          </a:solidFill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e-BY" sz="28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Жук О.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И.,</a:t>
            </a:r>
          </a:p>
          <a:p>
            <a:pPr algn="r"/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главный технический инспектор труда</a:t>
            </a:r>
          </a:p>
          <a:p>
            <a:pPr algn="r"/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Минской городской организации </a:t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Белорусского профессионального союза работников образования и науки</a:t>
            </a:r>
            <a:endParaRPr lang="ru-RU" sz="2800" dirty="0"/>
          </a:p>
        </p:txBody>
      </p:sp>
      <p:pic>
        <p:nvPicPr>
          <p:cNvPr id="5" name="Picture 3" descr="D:\logoty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049078" cy="1484784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1479622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Формирование культуры безопасности труда.</a:t>
            </a:r>
          </a:p>
          <a:p>
            <a:pPr algn="ctr"/>
            <a:r>
              <a:rPr lang="ru-RU" sz="2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Профсоюзный информационно-образовательный проект «</a:t>
            </a:r>
            <a:r>
              <a:rPr lang="en-US" sz="2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Vision Zero</a:t>
            </a:r>
            <a:r>
              <a:rPr lang="ru-RU" sz="2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» в учреждении образования»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AC16-6C5D-4ABB-96AC-4D35483906F1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-135749" y="134690"/>
            <a:ext cx="1584175" cy="1296143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5927306" y="-35183"/>
            <a:ext cx="3225560" cy="692696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919749" y="-983644"/>
            <a:ext cx="859281" cy="2771802"/>
          </a:xfrm>
          <a:prstGeom prst="triangle">
            <a:avLst>
              <a:gd name="adj" fmla="val 0"/>
            </a:avLst>
          </a:prstGeom>
          <a:solidFill>
            <a:srgbClr val="DCE6F2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003925" y="200834"/>
            <a:ext cx="6985000" cy="136842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ОХРАНА ТРУДА – БОЛЬШЕ, </a:t>
            </a:r>
            <a:br>
              <a:rPr kumimoji="0" lang="ru-RU" altLang="ru-RU" sz="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altLang="ru-RU" sz="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ЧЕМ ПРОСТО ОХРАНА ТРУДА</a:t>
            </a:r>
            <a:endParaRPr kumimoji="0" lang="ru-RU" altLang="ru-RU" sz="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9592" y="2060848"/>
            <a:ext cx="7704856" cy="4469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«Все мы должны стремиться к Нулевому травматизму. Многим это покажется невозможным, но это не так.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Более 3 млн сотрудников умирают на производстве.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Поэтому </a:t>
            </a: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охрана труда </a:t>
            </a: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должна быть гораздо </a:t>
            </a: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больше, чем просто </a:t>
            </a:r>
            <a:r>
              <a:rPr kumimoji="0" lang="ru-RU" altLang="ru-RU" sz="4000" b="1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охрана труда</a:t>
            </a: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 работа </a:t>
            </a:r>
            <a:r>
              <a:rPr kumimoji="0" lang="ru-RU" altLang="ru-RU" sz="4000" b="1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должна начинаться </a:t>
            </a: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рабочего места. Она должна начинаться </a:t>
            </a:r>
            <a:r>
              <a:rPr kumimoji="0" lang="ru-RU" altLang="ru-RU" sz="4000" b="1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образования, семьи и общества</a:t>
            </a: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генеральный секретарь МАСО 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Ханс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-Хорст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Конколевски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367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AC16-6C5D-4ABB-96AC-4D35483906F1}" type="slidenum">
              <a:rPr lang="en-US" altLang="ru-RU" smtClean="0"/>
              <a:pPr/>
              <a:t>11</a:t>
            </a:fld>
            <a:endParaRPr lang="en-US" alt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-135749" y="134690"/>
            <a:ext cx="1584175" cy="1296143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5927306" y="-35183"/>
            <a:ext cx="3225560" cy="692696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919749" y="-983644"/>
            <a:ext cx="859281" cy="2771802"/>
          </a:xfrm>
          <a:prstGeom prst="triangle">
            <a:avLst>
              <a:gd name="adj" fmla="val 0"/>
            </a:avLst>
          </a:prstGeom>
          <a:solidFill>
            <a:srgbClr val="DCE6F2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234888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3019140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 rot="5400000">
            <a:off x="-432556" y="368662"/>
            <a:ext cx="2088231" cy="1296143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5918440" y="0"/>
            <a:ext cx="3225560" cy="692696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919749" y="-983644"/>
            <a:ext cx="859281" cy="2771802"/>
          </a:xfrm>
          <a:prstGeom prst="triangle">
            <a:avLst>
              <a:gd name="adj" fmla="val 0"/>
            </a:avLst>
          </a:prstGeom>
          <a:solidFill>
            <a:srgbClr val="DCE6F2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55656" y="116461"/>
            <a:ext cx="5292589" cy="2167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Важнейшее условие устойчивого социально-экономического развития общества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309175" y="2888940"/>
            <a:ext cx="3585550" cy="663433"/>
          </a:xfrm>
          <a:prstGeom prst="downArrow">
            <a:avLst>
              <a:gd name="adj1" fmla="val 35343"/>
              <a:gd name="adj2" fmla="val 41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51682" y="4156932"/>
            <a:ext cx="4900538" cy="2288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активность всех его членов и обеспечение безопасности их 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58156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 rot="5400000">
            <a:off x="-432556" y="368662"/>
            <a:ext cx="2088231" cy="1296143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5918440" y="0"/>
            <a:ext cx="3225560" cy="692696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919749" y="-983644"/>
            <a:ext cx="859281" cy="2771802"/>
          </a:xfrm>
          <a:prstGeom prst="triangle">
            <a:avLst>
              <a:gd name="adj" fmla="val 0"/>
            </a:avLst>
          </a:prstGeom>
          <a:solidFill>
            <a:srgbClr val="DCE6F2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2360" y="26324"/>
            <a:ext cx="7560840" cy="1498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работники игнорируют опасность?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555776" y="1628800"/>
            <a:ext cx="3585550" cy="1205073"/>
          </a:xfrm>
          <a:prstGeom prst="downArrow">
            <a:avLst>
              <a:gd name="adj1" fmla="val 35343"/>
              <a:gd name="adj2" fmla="val 41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8568952" cy="294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4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 rot="5400000">
            <a:off x="-432556" y="368662"/>
            <a:ext cx="2088231" cy="1296143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5918440" y="0"/>
            <a:ext cx="3225560" cy="692696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919749" y="-983644"/>
            <a:ext cx="859281" cy="2771802"/>
          </a:xfrm>
          <a:prstGeom prst="triangle">
            <a:avLst>
              <a:gd name="adj" fmla="val 0"/>
            </a:avLst>
          </a:prstGeom>
          <a:solidFill>
            <a:srgbClr val="DCE6F2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2360" y="26324"/>
            <a:ext cx="7560840" cy="1498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обеспечения безопасности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348880"/>
            <a:ext cx="3146930" cy="4374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98528" y="1600481"/>
            <a:ext cx="2411763" cy="2337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ОРИЕНТИ-РУЮЩИЕ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53200" y="1749326"/>
            <a:ext cx="2411763" cy="2337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УПРАВЛЕН-ЧЕСКИЕ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41904" y="4351641"/>
            <a:ext cx="2596364" cy="2337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ОРГАНИЗА-ЦИОННЫЕ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4377273"/>
            <a:ext cx="2411763" cy="2312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ТЕХНИ-ЧЕСКИЕ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555270" y="1574849"/>
            <a:ext cx="180021" cy="37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510291" y="1600481"/>
            <a:ext cx="549541" cy="275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356140" y="1600481"/>
            <a:ext cx="88068" cy="339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241904" y="1600481"/>
            <a:ext cx="202304" cy="260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79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 rot="5400000">
            <a:off x="-432556" y="368662"/>
            <a:ext cx="2088231" cy="1296143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5918440" y="0"/>
            <a:ext cx="3225560" cy="692696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919749" y="-983644"/>
            <a:ext cx="859281" cy="2771802"/>
          </a:xfrm>
          <a:prstGeom prst="triangle">
            <a:avLst>
              <a:gd name="adj" fmla="val 0"/>
            </a:avLst>
          </a:prstGeom>
          <a:solidFill>
            <a:srgbClr val="DCE6F2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"/>
            <a:ext cx="7272808" cy="1556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этапы формирования культуры безопасности на уровне организации </a:t>
            </a:r>
          </a:p>
        </p:txBody>
      </p:sp>
      <p:pic>
        <p:nvPicPr>
          <p:cNvPr id="1028" name="Picture 4" descr="https://ds04.infourok.ru/uploads/ex/013b/0008b3ca-2959d0a6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3136"/>
            <a:ext cx="540060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3957904" y="1600689"/>
            <a:ext cx="396044" cy="201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845976"/>
            <a:ext cx="7272808" cy="2692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(вовлеченность) работников в непрерывном      развитии культуры безопасности в организации.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опасного поведения работников.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3.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Выстраивайте взаимодействие по вопросу безопасности на всех уровнях: от простого рабочего до топ-менеджеров.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4.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Сформируйте атмосферу доверия и развивайте коммуникацию.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5.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Поддерживайте и совершенствуйте культуру безопасности.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8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 rot="5400000">
            <a:off x="-432556" y="368662"/>
            <a:ext cx="2088231" cy="1296143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5918440" y="0"/>
            <a:ext cx="3225560" cy="692696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28600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 Международной организации труда, более </a:t>
            </a:r>
            <a:r>
              <a:rPr lang="ru-RU" sz="2400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2,3 млн.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в год лишаются жизни из-за несчастных случаев на производстве. Около </a:t>
            </a:r>
            <a:r>
              <a:rPr lang="ru-RU" sz="2400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313 миллионов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 ежегодно становятся инвалидами в результате производственных травм и еще 160 млн. теряют здоровье из-за профзаболеваний.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75588"/>
            <a:ext cx="4932040" cy="34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4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 rot="5400000">
            <a:off x="-432556" y="368662"/>
            <a:ext cx="2088231" cy="1296143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5918440" y="0"/>
            <a:ext cx="3225560" cy="692696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919749" y="-983644"/>
            <a:ext cx="859281" cy="2771802"/>
          </a:xfrm>
          <a:prstGeom prst="triangle">
            <a:avLst>
              <a:gd name="adj" fmla="val 0"/>
            </a:avLst>
          </a:prstGeom>
          <a:solidFill>
            <a:srgbClr val="DCE6F2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76" y="3107294"/>
            <a:ext cx="6120680" cy="3698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работает, чтобы жить.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не наоборот.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справедливо в равной степени для Вас и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любого работника, который работает на Вас.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Серьезная травма может оказать невероятный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на отношение персонала к работе.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работник вынужден подвергать риску свою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и здоровье, никакая цель бизнеса вне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степени ее важности, не может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оправдать.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897483" y="1762199"/>
            <a:ext cx="4165608" cy="1167489"/>
          </a:xfrm>
          <a:prstGeom prst="downArrow">
            <a:avLst>
              <a:gd name="adj1" fmla="val 35343"/>
              <a:gd name="adj2" fmla="val 41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47664" y="1782171"/>
            <a:ext cx="5472608" cy="130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82429" tIns="42849" rIns="3186696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Знание и понимание –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не одно и то же.</a:t>
            </a:r>
            <a:endParaRPr lang="ru-RU" altLang="ru-RU" sz="7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59" y="119472"/>
            <a:ext cx="475252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БЕЗОПАСНОСТЬ ВАЖНА</a:t>
            </a:r>
          </a:p>
        </p:txBody>
      </p:sp>
      <p:pic>
        <p:nvPicPr>
          <p:cNvPr id="15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37011"/>
            <a:ext cx="2806945" cy="49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8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Документы для работы ГТИТ ФПБ\Травматизм\Информация и фото\Фото\нулевой травматизм\wx10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76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 rot="5400000">
            <a:off x="-432556" y="368662"/>
            <a:ext cx="2088231" cy="1296143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5918440" y="0"/>
            <a:ext cx="3225560" cy="692696"/>
          </a:xfrm>
          <a:prstGeom prst="triangle">
            <a:avLst>
              <a:gd name="adj" fmla="val 2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387" y="0"/>
            <a:ext cx="7632849" cy="815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051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Профсоюзный информационно-образовательный проект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 Zero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учреждении образования»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81" y="845491"/>
            <a:ext cx="7543660" cy="39516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9715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87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340</Words>
  <Application>Microsoft Office PowerPoint</Application>
  <PresentationFormat>Экран (4:3)</PresentationFormat>
  <Paragraphs>57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Тема Office</vt:lpstr>
      <vt:lpstr>1_Тема Office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WORKPLACE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Олег</cp:lastModifiedBy>
  <cp:revision>248</cp:revision>
  <cp:lastPrinted>2020-02-10T07:15:47Z</cp:lastPrinted>
  <dcterms:created xsi:type="dcterms:W3CDTF">2016-03-30T15:08:41Z</dcterms:created>
  <dcterms:modified xsi:type="dcterms:W3CDTF">2021-12-06T05:46:08Z</dcterms:modified>
</cp:coreProperties>
</file>